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5" r:id="rId4"/>
    <p:sldId id="287" r:id="rId5"/>
    <p:sldId id="288" r:id="rId6"/>
    <p:sldId id="267" r:id="rId7"/>
    <p:sldId id="268" r:id="rId8"/>
    <p:sldId id="269" r:id="rId9"/>
    <p:sldId id="270" r:id="rId10"/>
    <p:sldId id="271" r:id="rId11"/>
    <p:sldId id="272" r:id="rId12"/>
    <p:sldId id="281" r:id="rId13"/>
    <p:sldId id="282" r:id="rId14"/>
    <p:sldId id="283" r:id="rId15"/>
    <p:sldId id="284" r:id="rId16"/>
    <p:sldId id="273" r:id="rId17"/>
    <p:sldId id="278" r:id="rId18"/>
    <p:sldId id="279" r:id="rId19"/>
    <p:sldId id="274" r:id="rId20"/>
    <p:sldId id="275" r:id="rId21"/>
    <p:sldId id="276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DB99"/>
    <a:srgbClr val="FFDBFF"/>
    <a:srgbClr val="ED7D31"/>
    <a:srgbClr val="FFD966"/>
    <a:srgbClr val="080A52"/>
    <a:srgbClr val="FF2188"/>
    <a:srgbClr val="FFDC00"/>
    <a:srgbClr val="FF99FF"/>
    <a:srgbClr val="E82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5824" autoAdjust="0"/>
  </p:normalViewPr>
  <p:slideViewPr>
    <p:cSldViewPr snapToGrid="0">
      <p:cViewPr varScale="1">
        <p:scale>
          <a:sx n="105" d="100"/>
          <a:sy n="105" d="100"/>
        </p:scale>
        <p:origin x="18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024BF-8189-4CDA-A988-22BFCD31FB78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905D3-D772-4549-B963-8F69D7DEE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5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40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7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0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0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86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1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0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EAA88-1964-4AF2-9282-D43481787542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D5E93-D3C2-4576-8911-8356F3B5F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9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fif"/><Relationship Id="rId5" Type="http://schemas.openxmlformats.org/officeDocument/2006/relationships/image" Target="../media/image46.jpe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8495" y="166977"/>
            <a:ext cx="7164674" cy="3948411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pPr algn="r"/>
            <a:r>
              <a:rPr lang="en-US" sz="7200" b="1" dirty="0" smtClean="0">
                <a:solidFill>
                  <a:srgbClr val="080A52"/>
                </a:solidFill>
              </a:rPr>
              <a:t>Food </a:t>
            </a:r>
            <a:br>
              <a:rPr lang="en-US" sz="7200" b="1" dirty="0" smtClean="0">
                <a:solidFill>
                  <a:srgbClr val="080A52"/>
                </a:solidFill>
              </a:rPr>
            </a:br>
            <a:r>
              <a:rPr lang="en-US" sz="7200" b="1" dirty="0" smtClean="0">
                <a:solidFill>
                  <a:srgbClr val="080A52"/>
                </a:solidFill>
              </a:rPr>
              <a:t>around </a:t>
            </a:r>
            <a:br>
              <a:rPr lang="en-US" sz="7200" b="1" dirty="0" smtClean="0">
                <a:solidFill>
                  <a:srgbClr val="080A52"/>
                </a:solidFill>
              </a:rPr>
            </a:br>
            <a:r>
              <a:rPr lang="en-US" sz="7200" b="1" dirty="0" smtClean="0">
                <a:solidFill>
                  <a:srgbClr val="080A52"/>
                </a:solidFill>
              </a:rPr>
              <a:t>Asia</a:t>
            </a:r>
            <a:endParaRPr lang="en-US" sz="7200" b="1" dirty="0">
              <a:solidFill>
                <a:srgbClr val="080A5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953169" y="914400"/>
            <a:ext cx="0" cy="4967926"/>
          </a:xfrm>
          <a:prstGeom prst="line">
            <a:avLst/>
          </a:prstGeom>
          <a:ln w="15875">
            <a:solidFill>
              <a:srgbClr val="080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122249" y="4018203"/>
            <a:ext cx="16194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80A52"/>
                </a:solidFill>
              </a:rPr>
              <a:t>Matrix</a:t>
            </a:r>
          </a:p>
          <a:p>
            <a:r>
              <a:rPr lang="en-US" sz="2400" dirty="0" smtClean="0">
                <a:solidFill>
                  <a:srgbClr val="080A52"/>
                </a:solidFill>
              </a:rPr>
              <a:t>Kite</a:t>
            </a:r>
          </a:p>
          <a:p>
            <a:r>
              <a:rPr lang="en-US" sz="2400" dirty="0" smtClean="0">
                <a:solidFill>
                  <a:srgbClr val="080A52"/>
                </a:solidFill>
              </a:rPr>
              <a:t>William</a:t>
            </a:r>
          </a:p>
          <a:p>
            <a:r>
              <a:rPr lang="en-US" sz="2400" dirty="0" smtClean="0">
                <a:solidFill>
                  <a:srgbClr val="080A52"/>
                </a:solidFill>
              </a:rPr>
              <a:t>Lucy</a:t>
            </a:r>
          </a:p>
          <a:p>
            <a:r>
              <a:rPr lang="en-US" sz="2400" dirty="0" smtClean="0">
                <a:solidFill>
                  <a:srgbClr val="080A52"/>
                </a:solidFill>
              </a:rPr>
              <a:t>Phoo Pwint</a:t>
            </a:r>
            <a:endParaRPr lang="en-US" sz="2400" dirty="0">
              <a:solidFill>
                <a:srgbClr val="080A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9579" y="19295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Tom yum </a:t>
            </a:r>
            <a:r>
              <a:rPr lang="en-US" sz="6000" dirty="0" err="1">
                <a:latin typeface="Algerian" panose="04020705040A02060702" pitchFamily="82" charset="0"/>
              </a:rPr>
              <a:t>goong</a:t>
            </a:r>
            <a:r>
              <a:rPr lang="en-US" sz="6000" dirty="0">
                <a:latin typeface="Algerian" panose="04020705040A02060702" pitchFamily="82" charset="0"/>
              </a:rPr>
              <a:t/>
            </a:r>
            <a:br>
              <a:rPr lang="en-US" sz="6000" dirty="0">
                <a:latin typeface="Algerian" panose="04020705040A02060702" pitchFamily="82" charset="0"/>
              </a:rPr>
            </a:b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042" y="1225689"/>
            <a:ext cx="807562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spicy shrimp soup</a:t>
            </a:r>
          </a:p>
          <a:p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Most </a:t>
            </a:r>
            <a:r>
              <a:rPr lang="en-US" sz="4000" dirty="0"/>
              <a:t>famous Thai </a:t>
            </a:r>
            <a:r>
              <a:rPr lang="en-US" sz="4000" dirty="0" smtClean="0"/>
              <a:t>soup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Very </a:t>
            </a:r>
            <a:r>
              <a:rPr lang="en-US" sz="4000" dirty="0" smtClean="0"/>
              <a:t>healthy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Reduces heart disease , increases immunity and relieves coughing and nausea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41" y="1121958"/>
            <a:ext cx="4708406" cy="34472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92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373" y="1583703"/>
            <a:ext cx="77551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Thai Beef Salad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Best </a:t>
            </a:r>
            <a:r>
              <a:rPr lang="en-US" sz="4000" dirty="0"/>
              <a:t>served with jasmine rice or sticky rice to soak up the </a:t>
            </a:r>
            <a:r>
              <a:rPr lang="en-US" sz="4000" dirty="0" smtClean="0"/>
              <a:t>sauce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Can also eat as quick light snack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1534" y="311085"/>
            <a:ext cx="3459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Yum </a:t>
            </a:r>
            <a:r>
              <a:rPr lang="en-US" sz="6000" dirty="0" err="1" smtClean="0">
                <a:latin typeface="Algerian" panose="04020705040A02060702" pitchFamily="82" charset="0"/>
              </a:rPr>
              <a:t>Nua</a:t>
            </a:r>
            <a:endParaRPr lang="en-US" sz="60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46" y="3476529"/>
            <a:ext cx="4133110" cy="27325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809" y="118898"/>
            <a:ext cx="4485335" cy="29296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8843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33900"/>
            <a:ext cx="12192000" cy="2324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3147" y="5234285"/>
            <a:ext cx="48555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JAPANESE FOOD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7" y="1983432"/>
            <a:ext cx="3559269" cy="2200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4" y="183207"/>
            <a:ext cx="2619375" cy="17430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8" y="2303636"/>
            <a:ext cx="2157618" cy="16161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410" y="543036"/>
            <a:ext cx="2095221" cy="1569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021" y="2303636"/>
            <a:ext cx="2466975" cy="1847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8082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051" y="122352"/>
            <a:ext cx="3497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Ramen</a:t>
            </a:r>
            <a:endParaRPr lang="en-US" sz="6000" dirty="0">
              <a:latin typeface="Algerian" panose="04020705040A020607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17" y="251491"/>
            <a:ext cx="2364063" cy="1773047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08" y="4612692"/>
            <a:ext cx="2426252" cy="17976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28" y="2541651"/>
            <a:ext cx="2355918" cy="17716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69654" y="1403839"/>
            <a:ext cx="420623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Ramen means “pulled noodles”.</a:t>
            </a:r>
          </a:p>
          <a:p>
            <a:endParaRPr lang="en-US" sz="4000" dirty="0" smtClean="0"/>
          </a:p>
          <a:p>
            <a:r>
              <a:rPr lang="en-US" sz="4000" dirty="0" smtClean="0"/>
              <a:t>Originated in the early 1600s.</a:t>
            </a:r>
          </a:p>
          <a:p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Popularity increased in 1900s.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34115" y="349135"/>
            <a:ext cx="28346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Ingredients</a:t>
            </a:r>
          </a:p>
          <a:p>
            <a:endParaRPr lang="en-US" sz="4000" dirty="0"/>
          </a:p>
          <a:p>
            <a:r>
              <a:rPr lang="en-US" sz="4000" dirty="0" smtClean="0"/>
              <a:t>Noodle,</a:t>
            </a:r>
          </a:p>
          <a:p>
            <a:r>
              <a:rPr lang="en-US" sz="4000" dirty="0" smtClean="0"/>
              <a:t>Chicken or Pork soup</a:t>
            </a:r>
          </a:p>
          <a:p>
            <a:r>
              <a:rPr lang="en-US" sz="4000" dirty="0" smtClean="0"/>
              <a:t>Boiled Egg</a:t>
            </a:r>
          </a:p>
          <a:p>
            <a:r>
              <a:rPr lang="en-US" sz="4000" dirty="0" err="1" smtClean="0"/>
              <a:t>Nori</a:t>
            </a:r>
            <a:r>
              <a:rPr lang="en-US" sz="4000" dirty="0" smtClean="0"/>
              <a:t> </a:t>
            </a:r>
          </a:p>
          <a:p>
            <a:r>
              <a:rPr lang="en-US" sz="4000" dirty="0" smtClean="0"/>
              <a:t>Some other toppings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4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16" y="216816"/>
            <a:ext cx="3355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sashimi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50071"/>
            <a:ext cx="3912124" cy="3808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-Sashimi means “pierced body”</a:t>
            </a:r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It is </a:t>
            </a:r>
          </a:p>
          <a:p>
            <a:r>
              <a:rPr lang="en-US" sz="4000" dirty="0" smtClean="0"/>
              <a:t>“raw sliced fish”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8129" y="395925"/>
            <a:ext cx="51564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 smtClean="0"/>
              <a:t>Two types of sashimi</a:t>
            </a:r>
            <a:endParaRPr lang="en-US" sz="4000" dirty="0"/>
          </a:p>
          <a:p>
            <a:endParaRPr lang="en-US" sz="4000" dirty="0" smtClean="0"/>
          </a:p>
          <a:p>
            <a:r>
              <a:rPr lang="en-US" sz="4000" dirty="0" smtClean="0"/>
              <a:t>Rich flavor &amp; light flavor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 smtClean="0"/>
              <a:t>beautifully </a:t>
            </a:r>
            <a:r>
              <a:rPr lang="en-US" sz="4000" dirty="0"/>
              <a:t>prepared with colorful seafood 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dirty="0" smtClean="0"/>
              <a:t>Best with </a:t>
            </a:r>
            <a:r>
              <a:rPr lang="en-US" sz="4000" dirty="0"/>
              <a:t>sauce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206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Sake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0745" y="339365"/>
            <a:ext cx="3572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Sake brewers are called </a:t>
            </a:r>
            <a:r>
              <a:rPr lang="en-US" sz="4000" dirty="0" err="1" smtClean="0"/>
              <a:t>toji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950" y="1536569"/>
            <a:ext cx="5222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Sake means “Rice wine”</a:t>
            </a:r>
          </a:p>
          <a:p>
            <a:endParaRPr lang="en-US" sz="4000" dirty="0"/>
          </a:p>
          <a:p>
            <a:r>
              <a:rPr lang="en-US" sz="4000" dirty="0" smtClean="0"/>
              <a:t>-18-20% ABV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17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277941"/>
            <a:ext cx="2735425" cy="20764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13" y="299439"/>
            <a:ext cx="3082407" cy="20549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962" y="238958"/>
            <a:ext cx="2875578" cy="21544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64" y="1754155"/>
            <a:ext cx="2345971" cy="23459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2" y="2288332"/>
            <a:ext cx="2261119" cy="16958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0" y="4330931"/>
            <a:ext cx="12192000" cy="25270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30931"/>
            <a:ext cx="3788228" cy="25270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49034" y="5007146"/>
            <a:ext cx="35777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Indian Food</a:t>
            </a:r>
          </a:p>
        </p:txBody>
      </p:sp>
    </p:spTree>
    <p:extLst>
      <p:ext uri="{BB962C8B-B14F-4D97-AF65-F5344CB8AC3E}">
        <p14:creationId xmlns:p14="http://schemas.microsoft.com/office/powerpoint/2010/main" val="41167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8433" y="195943"/>
            <a:ext cx="7819053" cy="20993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0539" y="737805"/>
            <a:ext cx="7548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Namastae</a:t>
            </a:r>
            <a:r>
              <a:rPr lang="en-US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!</a:t>
            </a:r>
            <a:endParaRPr lang="en-US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375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91" y="2425959"/>
            <a:ext cx="4572000" cy="2258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98" y="279918"/>
            <a:ext cx="3171986" cy="17221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9" y="279918"/>
            <a:ext cx="3060441" cy="17221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09" y="2544786"/>
            <a:ext cx="2230016" cy="20086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09" y="5155641"/>
            <a:ext cx="2771191" cy="14947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471" y="279918"/>
            <a:ext cx="3097761" cy="17221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3485" y="2544786"/>
            <a:ext cx="2230016" cy="2023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9492" y="5044677"/>
            <a:ext cx="3568181" cy="15979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9439" y="5110695"/>
            <a:ext cx="3097761" cy="14658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67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4198389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93611" y="0"/>
            <a:ext cx="4198389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510" y="673703"/>
            <a:ext cx="36553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9933"/>
                </a:solidFill>
                <a:latin typeface="Algerian" panose="04020705040A02060702" pitchFamily="82" charset="0"/>
              </a:rPr>
              <a:t>Biryani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-is a mixed rice dish with its origins among the Muslims of the Indian subcontinent.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3306" y="1135367"/>
            <a:ext cx="41987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Ingredients</a:t>
            </a:r>
          </a:p>
          <a:p>
            <a:r>
              <a:rPr lang="en-US" sz="4000" dirty="0" smtClean="0"/>
              <a:t>It is made with Indian spices, rice, meat (chicken, goat, beef, lamb, prawn, or fish), vegetables or eggs.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25" y="412880"/>
            <a:ext cx="2277057" cy="15180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12" y="2504654"/>
            <a:ext cx="2190296" cy="16626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89" y="4611460"/>
            <a:ext cx="2614419" cy="195984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42189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24866"/>
            <a:ext cx="12192000" cy="233313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/>
              <a:t>		</a:t>
            </a:r>
            <a:endParaRPr lang="en-US" sz="6000" dirty="0" smtClean="0">
              <a:solidFill>
                <a:srgbClr val="080A5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7751" y="5420268"/>
            <a:ext cx="48768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CHINESE FOOD</a:t>
            </a:r>
          </a:p>
        </p:txBody>
      </p:sp>
      <p:grpSp>
        <p:nvGrpSpPr>
          <p:cNvPr id="4" name="Group 126"/>
          <p:cNvGrpSpPr/>
          <p:nvPr/>
        </p:nvGrpSpPr>
        <p:grpSpPr>
          <a:xfrm>
            <a:off x="785812" y="401404"/>
            <a:ext cx="2389340" cy="1589996"/>
            <a:chOff x="0" y="0"/>
            <a:chExt cx="2389338" cy="1589995"/>
          </a:xfrm>
        </p:grpSpPr>
        <p:sp>
          <p:nvSpPr>
            <p:cNvPr id="5" name="Shape 124"/>
            <p:cNvSpPr/>
            <p:nvPr/>
          </p:nvSpPr>
          <p:spPr>
            <a:xfrm>
              <a:off x="0" y="0"/>
              <a:ext cx="2389339" cy="1589996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7" name="image2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389339" cy="1589996"/>
            </a:xfrm>
            <a:prstGeom prst="rect">
              <a:avLst/>
            </a:prstGeom>
            <a:ln w="190500" cap="sq">
              <a:solidFill>
                <a:srgbClr val="FFFFFF"/>
              </a:solidFill>
              <a:prstDash val="solid"/>
              <a:miter lim="800000"/>
            </a:ln>
            <a:effectLst>
              <a:outerShdw blurRad="63500" dist="50800" dir="12900000" rotWithShape="0">
                <a:srgbClr val="000000">
                  <a:alpha val="29802"/>
                </a:srgbClr>
              </a:outerShdw>
            </a:effectLst>
          </p:spPr>
        </p:pic>
      </p:grpSp>
      <p:pic>
        <p:nvPicPr>
          <p:cNvPr id="8" name="image3.jpg"/>
          <p:cNvPicPr>
            <a:picLocks noChangeAspect="1"/>
          </p:cNvPicPr>
          <p:nvPr/>
        </p:nvPicPr>
        <p:blipFill>
          <a:blip r:embed="rId3">
            <a:extLst/>
          </a:blip>
          <a:srcRect b="7"/>
          <a:stretch>
            <a:fillRect/>
          </a:stretch>
        </p:blipFill>
        <p:spPr>
          <a:xfrm rot="157676">
            <a:off x="5947064" y="390046"/>
            <a:ext cx="2346326" cy="1757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96" y="0"/>
                </a:moveTo>
                <a:cubicBezTo>
                  <a:pt x="1207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1207" y="21600"/>
                  <a:pt x="2696" y="21600"/>
                </a:cubicBezTo>
                <a:lnTo>
                  <a:pt x="18904" y="21600"/>
                </a:lnTo>
                <a:cubicBezTo>
                  <a:pt x="20393" y="21600"/>
                  <a:pt x="21600" y="19988"/>
                  <a:pt x="21600" y="18000"/>
                </a:cubicBezTo>
                <a:lnTo>
                  <a:pt x="21600" y="3600"/>
                </a:lnTo>
                <a:cubicBezTo>
                  <a:pt x="21600" y="1612"/>
                  <a:pt x="20393" y="0"/>
                  <a:pt x="18904" y="0"/>
                </a:cubicBezTo>
                <a:lnTo>
                  <a:pt x="2696" y="0"/>
                </a:lnTo>
                <a:close/>
              </a:path>
            </a:pathLst>
          </a:custGeom>
          <a:ln w="12700">
            <a:miter lim="400000"/>
          </a:ln>
          <a:effectLst>
            <a:outerShdw blurRad="152400" dist="12000" dir="900000" rotWithShape="0">
              <a:srgbClr val="000000">
                <a:alpha val="29802"/>
              </a:srgbClr>
            </a:outerShdw>
          </a:effectLst>
        </p:spPr>
      </p:pic>
      <p:grpSp>
        <p:nvGrpSpPr>
          <p:cNvPr id="9" name="Group 130"/>
          <p:cNvGrpSpPr/>
          <p:nvPr/>
        </p:nvGrpSpPr>
        <p:grpSpPr>
          <a:xfrm>
            <a:off x="1841689" y="2252198"/>
            <a:ext cx="2111399" cy="2111399"/>
            <a:chOff x="0" y="0"/>
            <a:chExt cx="2111397" cy="2111397"/>
          </a:xfrm>
        </p:grpSpPr>
        <p:sp>
          <p:nvSpPr>
            <p:cNvPr id="10" name="Shape 128"/>
            <p:cNvSpPr/>
            <p:nvPr/>
          </p:nvSpPr>
          <p:spPr>
            <a:xfrm rot="20798972">
              <a:off x="178787" y="178787"/>
              <a:ext cx="1753824" cy="1753824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" name="image6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798972">
              <a:off x="178787" y="178787"/>
              <a:ext cx="1753824" cy="1753824"/>
            </a:xfrm>
            <a:prstGeom prst="rect">
              <a:avLst/>
            </a:prstGeom>
            <a:ln w="190500" cap="sq">
              <a:solidFill>
                <a:srgbClr val="FFFFFF"/>
              </a:solidFill>
              <a:prstDash val="solid"/>
              <a:miter lim="800000"/>
            </a:ln>
            <a:effectLst>
              <a:outerShdw blurRad="63500" dist="50800" dir="12900000" rotWithShape="0">
                <a:srgbClr val="000000">
                  <a:alpha val="29802"/>
                </a:srgbClr>
              </a:outerShdw>
            </a:effectLst>
          </p:spPr>
        </p:pic>
      </p:grpSp>
      <p:pic>
        <p:nvPicPr>
          <p:cNvPr id="12" name="image4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435832">
            <a:off x="9610342" y="330992"/>
            <a:ext cx="2116997" cy="15796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rotWithShape="0">
              <a:srgbClr val="000000">
                <a:alpha val="20000"/>
              </a:srgbClr>
            </a:outerShdw>
          </a:effectLst>
        </p:spPr>
      </p:pic>
      <p:pic>
        <p:nvPicPr>
          <p:cNvPr id="13" name="image7.jpg"/>
          <p:cNvPicPr>
            <a:picLocks noChangeAspect="1"/>
          </p:cNvPicPr>
          <p:nvPr/>
        </p:nvPicPr>
        <p:blipFill>
          <a:blip r:embed="rId6">
            <a:extLst/>
          </a:blip>
          <a:srcRect r="5" b="9"/>
          <a:stretch>
            <a:fillRect/>
          </a:stretch>
        </p:blipFill>
        <p:spPr>
          <a:xfrm rot="561354">
            <a:off x="7984193" y="2551513"/>
            <a:ext cx="2494757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blurRad="381000" dist="292100" dir="5400000" rotWithShape="0">
              <a:srgbClr val="000000">
                <a:alpha val="21960"/>
              </a:srgbClr>
            </a:outerShdw>
          </a:effectLst>
        </p:spPr>
      </p:pic>
      <p:pic>
        <p:nvPicPr>
          <p:cNvPr id="14" name="image5.jpg"/>
          <p:cNvPicPr>
            <a:picLocks noChangeAspect="1"/>
          </p:cNvPicPr>
          <p:nvPr/>
        </p:nvPicPr>
        <p:blipFill>
          <a:blip r:embed="rId7">
            <a:extLst/>
          </a:blip>
          <a:srcRect/>
          <a:stretch>
            <a:fillRect/>
          </a:stretch>
        </p:blipFill>
        <p:spPr>
          <a:xfrm rot="21375897">
            <a:off x="4513526" y="2545308"/>
            <a:ext cx="2038351" cy="153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blurRad="381000" dist="292100" dir="5400000" rotWithShape="0">
              <a:srgbClr val="000000">
                <a:alpha val="2196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6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595118" y="0"/>
            <a:ext cx="5824169" cy="6867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12718" y="0"/>
            <a:ext cx="4197096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2203" y="122077"/>
            <a:ext cx="366693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solidFill>
                  <a:srgbClr val="00B050"/>
                </a:solidFill>
                <a:latin typeface="Algerian" panose="04020705040A02060702" pitchFamily="82" charset="0"/>
              </a:rPr>
              <a:t>Dosa</a:t>
            </a:r>
          </a:p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-is a cooked flat thin layered rice batter,</a:t>
            </a:r>
          </a:p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originating from the Indian subcontinent, made from a fermented batter.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5330" y="701932"/>
            <a:ext cx="40463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Its main </a:t>
            </a:r>
            <a:r>
              <a:rPr lang="en-US" sz="4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ingredients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are rice and black gram ground together in a fine, smooth batter with a dash of salt.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47" y="328902"/>
            <a:ext cx="2164702" cy="16235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250" y="2379817"/>
            <a:ext cx="2785635" cy="18496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20" y="4656867"/>
            <a:ext cx="3213497" cy="18067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38033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7478" y="0"/>
            <a:ext cx="369492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2596" y="320740"/>
            <a:ext cx="364826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Samosa</a:t>
            </a:r>
          </a:p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is a fried or baked dish with a savory filling and may take different forms, including triangular, cone….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7633" y="1370426"/>
            <a:ext cx="3853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Ingredients</a:t>
            </a: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It is filled with spiced potatoes, onions, peas, meat, or lentils.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19" y="320740"/>
            <a:ext cx="2513239" cy="1675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18" y="2551663"/>
            <a:ext cx="2513239" cy="14231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51" y="4444433"/>
            <a:ext cx="2159972" cy="19439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695723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701661"/>
            <a:ext cx="7582225" cy="550722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Left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8535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5"/>
          <p:cNvSpPr/>
          <p:nvPr/>
        </p:nvSpPr>
        <p:spPr>
          <a:xfrm>
            <a:off x="-2" y="0"/>
            <a:ext cx="4206242" cy="6858000"/>
          </a:xfrm>
          <a:prstGeom prst="rect">
            <a:avLst/>
          </a:prstGeom>
          <a:solidFill>
            <a:srgbClr val="CC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Shape 137"/>
          <p:cNvSpPr/>
          <p:nvPr/>
        </p:nvSpPr>
        <p:spPr>
          <a:xfrm>
            <a:off x="152398" y="130343"/>
            <a:ext cx="5715001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6000">
                <a:latin typeface="Algerian"/>
                <a:ea typeface="Algerian"/>
                <a:cs typeface="Algerian"/>
                <a:sym typeface="Algerian"/>
              </a:defRPr>
            </a:pPr>
            <a:r>
              <a:t>Kung Pao </a:t>
            </a:r>
          </a:p>
          <a:p>
            <a:pPr>
              <a:defRPr sz="6000">
                <a:latin typeface="Algerian"/>
                <a:ea typeface="Algerian"/>
                <a:cs typeface="Algerian"/>
                <a:sym typeface="Algerian"/>
              </a:defRPr>
            </a:pPr>
            <a:r>
              <a:t>Chicken</a:t>
            </a:r>
          </a:p>
        </p:txBody>
      </p:sp>
      <p:grpSp>
        <p:nvGrpSpPr>
          <p:cNvPr id="4" name="Group 140"/>
          <p:cNvGrpSpPr/>
          <p:nvPr/>
        </p:nvGrpSpPr>
        <p:grpSpPr>
          <a:xfrm>
            <a:off x="4824410" y="445454"/>
            <a:ext cx="2452447" cy="2383471"/>
            <a:chOff x="0" y="0"/>
            <a:chExt cx="2452445" cy="2383470"/>
          </a:xfrm>
        </p:grpSpPr>
        <p:sp>
          <p:nvSpPr>
            <p:cNvPr id="5" name="Shape 138"/>
            <p:cNvSpPr/>
            <p:nvPr/>
          </p:nvSpPr>
          <p:spPr>
            <a:xfrm>
              <a:off x="0" y="0"/>
              <a:ext cx="2452446" cy="2383471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6" name="image2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52446" cy="2383471"/>
            </a:xfrm>
            <a:prstGeom prst="rect">
              <a:avLst/>
            </a:prstGeom>
            <a:ln w="190500" cap="sq">
              <a:solidFill>
                <a:srgbClr val="FFFFFF"/>
              </a:solidFill>
              <a:prstDash val="solid"/>
              <a:miter lim="800000"/>
            </a:ln>
            <a:effectLst>
              <a:outerShdw blurRad="63500" dist="50800" dir="12900000" rotWithShape="0">
                <a:srgbClr val="000000">
                  <a:alpha val="29802"/>
                </a:srgbClr>
              </a:outerShdw>
            </a:effectLst>
          </p:spPr>
        </p:pic>
      </p:grpSp>
      <p:grpSp>
        <p:nvGrpSpPr>
          <p:cNvPr id="7" name="Group 143"/>
          <p:cNvGrpSpPr/>
          <p:nvPr/>
        </p:nvGrpSpPr>
        <p:grpSpPr>
          <a:xfrm>
            <a:off x="5069466" y="3907659"/>
            <a:ext cx="2207390" cy="2207390"/>
            <a:chOff x="0" y="0"/>
            <a:chExt cx="2207388" cy="2207388"/>
          </a:xfrm>
        </p:grpSpPr>
        <p:sp>
          <p:nvSpPr>
            <p:cNvPr id="8" name="Shape 141"/>
            <p:cNvSpPr/>
            <p:nvPr/>
          </p:nvSpPr>
          <p:spPr>
            <a:xfrm>
              <a:off x="0" y="0"/>
              <a:ext cx="2207389" cy="2207389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9" name="image8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07389" cy="2207389"/>
            </a:xfrm>
            <a:prstGeom prst="rect">
              <a:avLst/>
            </a:prstGeom>
            <a:ln w="190500" cap="rnd">
              <a:solidFill>
                <a:srgbClr val="FFFFFF"/>
              </a:solidFill>
              <a:prstDash val="solid"/>
              <a:round/>
            </a:ln>
            <a:effectLst>
              <a:outerShdw blurRad="50800" rotWithShape="0">
                <a:srgbClr val="000000">
                  <a:alpha val="40784"/>
                </a:srgbClr>
              </a:outerShdw>
            </a:effectLst>
          </p:spPr>
        </p:pic>
      </p:grpSp>
      <p:sp>
        <p:nvSpPr>
          <p:cNvPr id="10" name="Shape 144"/>
          <p:cNvSpPr/>
          <p:nvPr/>
        </p:nvSpPr>
        <p:spPr>
          <a:xfrm>
            <a:off x="414337" y="2263064"/>
            <a:ext cx="3352801" cy="188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-named after Ding Baozhen</a:t>
            </a:r>
          </a:p>
        </p:txBody>
      </p:sp>
      <p:pic>
        <p:nvPicPr>
          <p:cNvPr id="12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00" y="3720177"/>
            <a:ext cx="2452450" cy="274087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6"/>
          <p:cNvSpPr/>
          <p:nvPr/>
        </p:nvSpPr>
        <p:spPr>
          <a:xfrm>
            <a:off x="7985759" y="0"/>
            <a:ext cx="4206241" cy="6858000"/>
          </a:xfrm>
          <a:prstGeom prst="rect">
            <a:avLst/>
          </a:prstGeom>
          <a:solidFill>
            <a:srgbClr val="CC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Shape 145"/>
          <p:cNvSpPr/>
          <p:nvPr/>
        </p:nvSpPr>
        <p:spPr>
          <a:xfrm>
            <a:off x="7985749" y="0"/>
            <a:ext cx="4206301" cy="588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-Ingredient</a:t>
            </a:r>
          </a:p>
          <a:p>
            <a: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stir-fired chicken with </a:t>
            </a:r>
            <a:r>
              <a:rPr dirty="0" err="1"/>
              <a:t>sichuan</a:t>
            </a:r>
            <a:r>
              <a:rPr dirty="0"/>
              <a:t> pepper corns</a:t>
            </a:r>
          </a:p>
          <a:p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-Taste</a:t>
            </a:r>
          </a:p>
          <a:p>
            <a: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crisp-tender</a:t>
            </a:r>
          </a:p>
          <a:p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3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-Location</a:t>
            </a:r>
          </a:p>
          <a:p>
            <a: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restaurants all over the china</a:t>
            </a:r>
          </a:p>
        </p:txBody>
      </p:sp>
    </p:spTree>
    <p:extLst>
      <p:ext uri="{BB962C8B-B14F-4D97-AF65-F5344CB8AC3E}">
        <p14:creationId xmlns:p14="http://schemas.microsoft.com/office/powerpoint/2010/main" val="119782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7985759" y="0"/>
            <a:ext cx="4206241" cy="6858000"/>
          </a:xfrm>
          <a:prstGeom prst="rect">
            <a:avLst/>
          </a:prstGeom>
          <a:solidFill>
            <a:srgbClr val="FFE599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-22861" y="0"/>
            <a:ext cx="4206242" cy="6858000"/>
          </a:xfrm>
          <a:prstGeom prst="rect">
            <a:avLst/>
          </a:prstGeom>
          <a:solidFill>
            <a:srgbClr val="FFE599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72389" y="76200"/>
            <a:ext cx="4015742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000">
                <a:latin typeface="Algerian"/>
                <a:ea typeface="Algerian"/>
                <a:cs typeface="Algerian"/>
                <a:sym typeface="Algerian"/>
              </a:defRPr>
            </a:lvl1pPr>
          </a:lstStyle>
          <a:p>
            <a:r>
              <a:t>XIAO LONG BAO </a:t>
            </a:r>
          </a:p>
        </p:txBody>
      </p:sp>
      <p:sp>
        <p:nvSpPr>
          <p:cNvPr id="151" name="Shape 151"/>
          <p:cNvSpPr/>
          <p:nvPr/>
        </p:nvSpPr>
        <p:spPr>
          <a:xfrm>
            <a:off x="180975" y="2295524"/>
            <a:ext cx="3629025" cy="128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- Jangnan region.</a:t>
            </a:r>
          </a:p>
        </p:txBody>
      </p:sp>
      <p:sp>
        <p:nvSpPr>
          <p:cNvPr id="152" name="Shape 152"/>
          <p:cNvSpPr/>
          <p:nvPr/>
        </p:nvSpPr>
        <p:spPr>
          <a:xfrm>
            <a:off x="7985749" y="0"/>
            <a:ext cx="4206301" cy="585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/>
            </a:pPr>
            <a:r>
              <a:t>-Ingredient</a:t>
            </a:r>
          </a:p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mixed meat and spicy soup </a:t>
            </a:r>
          </a:p>
          <a:p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-Taste</a:t>
            </a:r>
          </a:p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burning and explosion flavour</a:t>
            </a:r>
          </a:p>
          <a:p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-Location</a:t>
            </a:r>
          </a:p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Shanghai and Wuxi</a:t>
            </a:r>
          </a:p>
        </p:txBody>
      </p:sp>
      <p:grpSp>
        <p:nvGrpSpPr>
          <p:cNvPr id="155" name="Group 155"/>
          <p:cNvGrpSpPr/>
          <p:nvPr/>
        </p:nvGrpSpPr>
        <p:grpSpPr>
          <a:xfrm>
            <a:off x="4793400" y="2358589"/>
            <a:ext cx="2865143" cy="2140821"/>
            <a:chOff x="0" y="0"/>
            <a:chExt cx="2865142" cy="2140819"/>
          </a:xfrm>
        </p:grpSpPr>
        <p:sp>
          <p:nvSpPr>
            <p:cNvPr id="153" name="Shape 153"/>
            <p:cNvSpPr/>
            <p:nvPr/>
          </p:nvSpPr>
          <p:spPr>
            <a:xfrm rot="21045945">
              <a:off x="122883" y="198872"/>
              <a:ext cx="2619376" cy="1743076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4" name="image12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1045945">
              <a:off x="122883" y="198872"/>
              <a:ext cx="2619376" cy="1743076"/>
            </a:xfrm>
            <a:prstGeom prst="rect">
              <a:avLst/>
            </a:prstGeom>
            <a:ln w="190500" cap="sq">
              <a:solidFill>
                <a:srgbClr val="FFFFFF"/>
              </a:solidFill>
              <a:prstDash val="solid"/>
              <a:miter lim="800000"/>
            </a:ln>
            <a:effectLst>
              <a:outerShdw blurRad="63500" dist="50800" dir="12900000" rotWithShape="0">
                <a:srgbClr val="000000">
                  <a:alpha val="29802"/>
                </a:srgbClr>
              </a:outerShdw>
            </a:effectLst>
          </p:spPr>
        </p:pic>
      </p:grpSp>
      <p:grpSp>
        <p:nvGrpSpPr>
          <p:cNvPr id="158" name="Group 158"/>
          <p:cNvGrpSpPr/>
          <p:nvPr/>
        </p:nvGrpSpPr>
        <p:grpSpPr>
          <a:xfrm>
            <a:off x="4559247" y="178694"/>
            <a:ext cx="2798095" cy="2025437"/>
            <a:chOff x="0" y="0"/>
            <a:chExt cx="2798093" cy="2025435"/>
          </a:xfrm>
        </p:grpSpPr>
        <p:sp>
          <p:nvSpPr>
            <p:cNvPr id="156" name="Shape 156"/>
            <p:cNvSpPr/>
            <p:nvPr/>
          </p:nvSpPr>
          <p:spPr>
            <a:xfrm rot="385776">
              <a:off x="89359" y="141180"/>
              <a:ext cx="2619376" cy="1743076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57" name="image1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385776">
              <a:off x="89359" y="141180"/>
              <a:ext cx="2619376" cy="174307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1" name="Group 161"/>
          <p:cNvGrpSpPr/>
          <p:nvPr/>
        </p:nvGrpSpPr>
        <p:grpSpPr>
          <a:xfrm>
            <a:off x="4648853" y="4606510"/>
            <a:ext cx="3109559" cy="2114153"/>
            <a:chOff x="0" y="0"/>
            <a:chExt cx="3109558" cy="2114151"/>
          </a:xfrm>
        </p:grpSpPr>
        <p:sp>
          <p:nvSpPr>
            <p:cNvPr id="159" name="Shape 159"/>
            <p:cNvSpPr/>
            <p:nvPr/>
          </p:nvSpPr>
          <p:spPr>
            <a:xfrm rot="657409">
              <a:off x="126029" y="256975"/>
              <a:ext cx="2857501" cy="1600201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0" name="image10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657409">
              <a:off x="126029" y="256975"/>
              <a:ext cx="2857501" cy="1600201"/>
            </a:xfrm>
            <a:prstGeom prst="rect">
              <a:avLst/>
            </a:prstGeom>
            <a:ln w="1905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62" name="image2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975" y="3841498"/>
            <a:ext cx="3482776" cy="2622176"/>
          </a:xfrm>
          <a:prstGeom prst="rect">
            <a:avLst/>
          </a:prstGeom>
          <a:ln w="12700">
            <a:solidFill>
              <a:srgbClr val="42719B"/>
            </a:solidFill>
            <a:miter lim="8000"/>
          </a:ln>
        </p:spPr>
      </p:pic>
    </p:spTree>
    <p:extLst>
      <p:ext uri="{BB962C8B-B14F-4D97-AF65-F5344CB8AC3E}">
        <p14:creationId xmlns:p14="http://schemas.microsoft.com/office/powerpoint/2010/main" val="37048245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-1" y="0"/>
            <a:ext cx="4106702" cy="6858000"/>
          </a:xfrm>
          <a:prstGeom prst="rect">
            <a:avLst/>
          </a:prstGeom>
          <a:solidFill>
            <a:srgbClr val="FFE599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078771" y="0"/>
            <a:ext cx="4113231" cy="6858000"/>
          </a:xfrm>
          <a:prstGeom prst="rect">
            <a:avLst/>
          </a:prstGeom>
          <a:solidFill>
            <a:srgbClr val="FFE599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87777" y="263607"/>
            <a:ext cx="3584101" cy="211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000">
                <a:latin typeface="Algerian"/>
                <a:ea typeface="Algerian"/>
                <a:cs typeface="Algerian"/>
                <a:sym typeface="Algerian"/>
              </a:defRPr>
            </a:lvl1pPr>
          </a:lstStyle>
          <a:p>
            <a:r>
              <a:t>Ma Po Tofu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4862824" y="450269"/>
            <a:ext cx="2555009" cy="1842662"/>
            <a:chOff x="0" y="0"/>
            <a:chExt cx="2555008" cy="1842660"/>
          </a:xfrm>
        </p:grpSpPr>
        <p:sp>
          <p:nvSpPr>
            <p:cNvPr id="167" name="Shape 167"/>
            <p:cNvSpPr/>
            <p:nvPr/>
          </p:nvSpPr>
          <p:spPr>
            <a:xfrm rot="391614">
              <a:off x="82116" y="130755"/>
              <a:ext cx="2390776" cy="1581151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8" name="image15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391614">
              <a:off x="82116" y="130755"/>
              <a:ext cx="2390776" cy="1581151"/>
            </a:xfrm>
            <a:prstGeom prst="rect">
              <a:avLst/>
            </a:prstGeom>
            <a:ln w="190500" cap="sq">
              <a:solidFill>
                <a:srgbClr val="FFFFFF"/>
              </a:solidFill>
              <a:prstDash val="solid"/>
              <a:miter lim="800000"/>
            </a:ln>
            <a:effectLst>
              <a:outerShdw blurRad="63500" dist="50800" dir="12900000" rotWithShape="0">
                <a:srgbClr val="000000">
                  <a:alpha val="29802"/>
                </a:srgbClr>
              </a:outerShdw>
            </a:effectLst>
          </p:spPr>
        </p:pic>
      </p:grpSp>
      <p:pic>
        <p:nvPicPr>
          <p:cNvPr id="170" name="image13.jp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4944941" y="2722790"/>
            <a:ext cx="2486026" cy="1657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blurRad="381000" dist="292100" dir="5400000" rotWithShape="0">
              <a:srgbClr val="000000">
                <a:alpha val="21960"/>
              </a:srgbClr>
            </a:outerShdw>
          </a:effectLst>
        </p:spPr>
      </p:pic>
      <p:grpSp>
        <p:nvGrpSpPr>
          <p:cNvPr id="173" name="Group 173"/>
          <p:cNvGrpSpPr/>
          <p:nvPr/>
        </p:nvGrpSpPr>
        <p:grpSpPr>
          <a:xfrm>
            <a:off x="4944941" y="4655961"/>
            <a:ext cx="2419144" cy="1912347"/>
            <a:chOff x="0" y="0"/>
            <a:chExt cx="2419143" cy="1912345"/>
          </a:xfrm>
        </p:grpSpPr>
        <p:sp>
          <p:nvSpPr>
            <p:cNvPr id="171" name="Shape 171"/>
            <p:cNvSpPr/>
            <p:nvPr/>
          </p:nvSpPr>
          <p:spPr>
            <a:xfrm rot="21266722">
              <a:off x="77009" y="105632"/>
              <a:ext cx="2265125" cy="1701082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72" name="image14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266722">
              <a:off x="77009" y="105632"/>
              <a:ext cx="2265125" cy="1701082"/>
            </a:xfrm>
            <a:prstGeom prst="rect">
              <a:avLst/>
            </a:prstGeom>
            <a:ln w="190500" cap="sq">
              <a:solidFill>
                <a:srgbClr val="FFFFFF"/>
              </a:solidFill>
              <a:prstDash val="solid"/>
              <a:miter lim="800000"/>
            </a:ln>
            <a:effectLst>
              <a:outerShdw blurRad="63500" dist="50800" dir="12900000" rotWithShape="0">
                <a:srgbClr val="000000">
                  <a:alpha val="29802"/>
                </a:srgbClr>
              </a:outerShdw>
            </a:effectLst>
          </p:spPr>
        </p:pic>
      </p:grpSp>
      <p:sp>
        <p:nvSpPr>
          <p:cNvPr id="174" name="Shape 174"/>
          <p:cNvSpPr/>
          <p:nvPr/>
        </p:nvSpPr>
        <p:spPr>
          <a:xfrm>
            <a:off x="203524" y="2386675"/>
            <a:ext cx="3552601" cy="247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Qing   </a:t>
            </a:r>
          </a:p>
          <a:p>
            <a:pPr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Dynasty  (1644-1911)</a:t>
            </a:r>
          </a:p>
        </p:txBody>
      </p:sp>
      <p:sp>
        <p:nvSpPr>
          <p:cNvPr id="175" name="Shape 175"/>
          <p:cNvSpPr/>
          <p:nvPr/>
        </p:nvSpPr>
        <p:spPr>
          <a:xfrm>
            <a:off x="8078775" y="0"/>
            <a:ext cx="4106701" cy="618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-Ingredient</a:t>
            </a:r>
          </a:p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silken tofu,minced meat</a:t>
            </a:r>
          </a:p>
          <a:p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-Taste</a:t>
            </a:r>
          </a:p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unique with 5 tastes</a:t>
            </a:r>
          </a:p>
          <a:p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-Location</a:t>
            </a:r>
          </a:p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restaurants all over                   the china</a:t>
            </a:r>
          </a:p>
        </p:txBody>
      </p:sp>
      <p:pic>
        <p:nvPicPr>
          <p:cNvPr id="176" name="image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187" y="4698250"/>
            <a:ext cx="3270326" cy="1716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64333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3" y="537615"/>
            <a:ext cx="5314260" cy="3967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928" y="4480903"/>
            <a:ext cx="3985096" cy="25310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773" y="32072"/>
            <a:ext cx="3159165" cy="4736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796" y="0"/>
            <a:ext cx="3301878" cy="2476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633" y="2339709"/>
            <a:ext cx="3301878" cy="2201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8713" y="4768506"/>
            <a:ext cx="2196762" cy="19558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82908" y="5382404"/>
            <a:ext cx="39741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THAI FOOD</a:t>
            </a:r>
            <a:endParaRPr lang="en-US" sz="6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7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6687" y="225828"/>
            <a:ext cx="6969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Drunken Noodles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20" y="1703405"/>
            <a:ext cx="57034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Known as Pad </a:t>
            </a:r>
            <a:r>
              <a:rPr lang="en-US" sz="4000" dirty="0" err="1" smtClean="0"/>
              <a:t>Kee</a:t>
            </a:r>
            <a:r>
              <a:rPr lang="en-US" sz="4000" dirty="0" smtClean="0"/>
              <a:t> Mao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Spicy enough to make you feel drunk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Taste : Surprisingly thick creating a rubbery chewy texture</a:t>
            </a:r>
            <a:endParaRPr lang="en-US" sz="40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009" y="1172094"/>
            <a:ext cx="4612198" cy="4872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33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2372" y="253970"/>
            <a:ext cx="7586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lgerian" panose="04020705040A02060702" pitchFamily="82" charset="0"/>
              </a:rPr>
              <a:t>Thai Crispy Crepe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692" y="1857082"/>
            <a:ext cx="65713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Also called </a:t>
            </a:r>
            <a:r>
              <a:rPr lang="en-US" sz="4000" dirty="0" err="1" smtClean="0"/>
              <a:t>Khanom</a:t>
            </a:r>
            <a:r>
              <a:rPr lang="en-US" sz="4000" dirty="0" smtClean="0"/>
              <a:t> </a:t>
            </a:r>
            <a:r>
              <a:rPr lang="en-US" sz="4000" dirty="0" err="1" smtClean="0"/>
              <a:t>Buang</a:t>
            </a: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Taco looking snack with crunchy texture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smtClean="0"/>
              <a:t>Pancake batter stuffed with sweet or savory cream</a:t>
            </a:r>
            <a:endParaRPr lang="en-US" sz="40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663" y="3672045"/>
            <a:ext cx="3957269" cy="2636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834" y="2449421"/>
            <a:ext cx="2474345" cy="25769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587" y="361267"/>
            <a:ext cx="3409488" cy="24867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32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505" y="256038"/>
            <a:ext cx="69493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>
                <a:latin typeface="Algerian" panose="04020705040A02060702" pitchFamily="82" charset="0"/>
              </a:rPr>
              <a:t>Massaman</a:t>
            </a:r>
            <a:r>
              <a:rPr lang="en-US" sz="6000" dirty="0">
                <a:latin typeface="Algerian" panose="04020705040A02060702" pitchFamily="82" charset="0"/>
              </a:rPr>
              <a:t> curry</a:t>
            </a:r>
          </a:p>
        </p:txBody>
      </p:sp>
      <p:sp>
        <p:nvSpPr>
          <p:cNvPr id="3" name="Rectangle 2"/>
          <p:cNvSpPr/>
          <p:nvPr/>
        </p:nvSpPr>
        <p:spPr>
          <a:xfrm>
            <a:off x="188535" y="1828800"/>
            <a:ext cx="732462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Rich , </a:t>
            </a:r>
            <a:r>
              <a:rPr lang="en-US" sz="4000" dirty="0" smtClean="0"/>
              <a:t>relatively </a:t>
            </a:r>
            <a:r>
              <a:rPr lang="en-US" sz="4000" dirty="0"/>
              <a:t>mild Thai </a:t>
            </a:r>
            <a:r>
              <a:rPr lang="en-US" sz="4000" dirty="0" smtClean="0"/>
              <a:t>curry</a:t>
            </a:r>
          </a:p>
          <a:p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Has Persian influence and originated in the south of </a:t>
            </a:r>
            <a:r>
              <a:rPr lang="en-US" sz="4000" dirty="0" smtClean="0"/>
              <a:t>Thailand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/>
              <a:t>Derived from Indian curry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14" y="1085687"/>
            <a:ext cx="5074763" cy="4230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51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158</TotalTime>
  <Words>410</Words>
  <Application>Microsoft Office PowerPoint</Application>
  <PresentationFormat>Widescreen</PresentationFormat>
  <Paragraphs>123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Algerian</vt:lpstr>
      <vt:lpstr>Arial</vt:lpstr>
      <vt:lpstr>Calibri</vt:lpstr>
      <vt:lpstr>Calibri Light</vt:lpstr>
      <vt:lpstr>Wingdings</vt:lpstr>
      <vt:lpstr>Office Theme</vt:lpstr>
      <vt:lpstr>Food  around  Asia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 around  Asia</dc:title>
  <dc:creator>mislarie22@gmail.com</dc:creator>
  <cp:lastModifiedBy>Student One</cp:lastModifiedBy>
  <cp:revision>18</cp:revision>
  <dcterms:created xsi:type="dcterms:W3CDTF">2019-07-30T10:56:27Z</dcterms:created>
  <dcterms:modified xsi:type="dcterms:W3CDTF">2019-07-31T12:26:22Z</dcterms:modified>
</cp:coreProperties>
</file>